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DCAB140-9502-4809-B718-E35A35405133}">
  <a:tblStyle styleId="{3DCAB140-9502-4809-B718-E35A3540513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dfac97328_0_6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dfac97328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2dfac97328_0_7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2dfac97328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50d2f50054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50d2f5005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_EAtKvO-LV_aGJTZBbt71xefiodUGo0Q5c8As7ZJd94/view" TargetMode="External"/><Relationship Id="rId10" Type="http://schemas.openxmlformats.org/officeDocument/2006/relationships/hyperlink" Target="https://docs.google.com/presentation/d/1cQLKEmwE4D92Z0kov5VPd23PzlbKpS5UCScDowNHgx8/view" TargetMode="External"/><Relationship Id="rId13" Type="http://schemas.openxmlformats.org/officeDocument/2006/relationships/hyperlink" Target="https://docs.google.com/presentation/d/1q1JfZfd1lztyabbr50M_pCKqnEW2NxHivRpg2Fu08pI/view" TargetMode="External"/><Relationship Id="rId12" Type="http://schemas.openxmlformats.org/officeDocument/2006/relationships/hyperlink" Target="https://docs.google.com/presentation/d/1Te9jDljNnSRCu0FRQQg_adqPYQ616jxVf22YMVIYhEI/view" TargetMode="External"/><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docs.google.com/presentation/d/1faSoZS4j9LFMyFcxaV4n5JmNjPuiqBzzuI64gExoLuM/view" TargetMode="External"/><Relationship Id="rId5" Type="http://schemas.openxmlformats.org/officeDocument/2006/relationships/hyperlink" Target="https://docs.google.com/presentation/d/1_EAtKvO-LV_aGJTZBbt71xefiodUGo0Q5c8As7ZJd94/view" TargetMode="External"/><Relationship Id="rId6" Type="http://schemas.openxmlformats.org/officeDocument/2006/relationships/hyperlink" Target="https://docs.google.com/presentation/d/1Te9jDljNnSRCu0FRQQg_adqPYQ616jxVf22YMVIYhEI/view" TargetMode="External"/><Relationship Id="rId7" Type="http://schemas.openxmlformats.org/officeDocument/2006/relationships/hyperlink" Target="https://docs.google.com/presentation/d/1q1JfZfd1lztyabbr50M_pCKqnEW2NxHivRpg2Fu08pI/view" TargetMode="External"/><Relationship Id="rId8" Type="http://schemas.openxmlformats.org/officeDocument/2006/relationships/hyperlink" Target="https://docs.google.com/presentation/d/1ZtQu4ViMFnc7kUz9PmuFUIViZO04qOVYkM9R8MpZkK8/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ZtQu4ViMFnc7kUz9PmuFUIViZO04qOVYkM9R8MpZkK8/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00" name="Google Shape;100;p2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01" name="Google Shape;101;p2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5863" y="582125"/>
          <a:ext cx="3000000" cy="3000000"/>
        </p:xfrm>
        <a:graphic>
          <a:graphicData uri="http://schemas.openxmlformats.org/drawingml/2006/table">
            <a:tbl>
              <a:tblPr>
                <a:noFill/>
                <a:tableStyleId>{3DCAB140-9502-4809-B718-E35A35405133}</a:tableStyleId>
              </a:tblPr>
              <a:tblGrid>
                <a:gridCol w="1633350"/>
                <a:gridCol w="4045800"/>
                <a:gridCol w="3669725"/>
              </a:tblGrid>
              <a:tr h="3058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8: Law and Order in Early Mesopotamia</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7120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laws in Mesopotamia reflect the values, religion, and social structure of the civilization?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047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Evaluating Evidence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Evaluating Arguments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1082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Law &amp; Order in Early Mesopotamia Presentation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Law &amp; Order in Early Mesopotamia Student Worksheet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8"/>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Printed Student Handouts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047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Justice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Quickwrite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809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1"/>
                        </a:rPr>
                        <a:t>“Do First”</a:t>
                      </a:r>
                      <a:r>
                        <a:rPr lang="en" sz="1200">
                          <a:latin typeface="Inter"/>
                          <a:ea typeface="Inter"/>
                          <a:cs typeface="Inter"/>
                          <a:sym typeface="Inter"/>
                        </a:rPr>
                        <a: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3625">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Students briefly analyzed Hammurabi’s Code in Unit 1. This lesson will allow students to dig deeper into Hammurabi’s Code through a different historical lens, focusing on evaluating evidence. Students will engage in a close-read of a section of the legal code and answer corresponding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803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Briefly introduce Hammurabi and Babylonia using the </a:t>
                      </a:r>
                      <a:r>
                        <a:rPr lang="en" sz="1200" u="sng">
                          <a:solidFill>
                            <a:schemeClr val="hlink"/>
                          </a:solidFill>
                          <a:latin typeface="Inter"/>
                          <a:ea typeface="Inter"/>
                          <a:cs typeface="Inter"/>
                          <a:sym typeface="Inter"/>
                          <a:hlinkClick r:id="rId12"/>
                        </a:rPr>
                        <a:t>presentation</a:t>
                      </a:r>
                      <a:r>
                        <a:rPr lang="en" sz="1200">
                          <a:latin typeface="Inter"/>
                          <a:ea typeface="Inter"/>
                          <a:cs typeface="Inter"/>
                          <a:sym typeface="Inter"/>
                        </a:rPr>
                        <a:t> (slides 1-5)</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Hand out the </a:t>
                      </a:r>
                      <a:r>
                        <a:rPr lang="en" sz="1200" u="sng">
                          <a:solidFill>
                            <a:schemeClr val="hlink"/>
                          </a:solidFill>
                          <a:latin typeface="Inter"/>
                          <a:ea typeface="Inter"/>
                          <a:cs typeface="Inter"/>
                          <a:sym typeface="Inter"/>
                          <a:hlinkClick r:id="rId13"/>
                        </a:rPr>
                        <a:t>student worksheet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Instruct students to read Document A and answer the questions </a:t>
                      </a:r>
                      <a:r>
                        <a:rPr lang="en" sz="1200">
                          <a:latin typeface="Inter"/>
                          <a:ea typeface="Inter"/>
                          <a:cs typeface="Inter"/>
                          <a:sym typeface="Inter"/>
                        </a:rPr>
                        <a:t>independently </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Debrief Document A with the class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Listen to the introduction of King Hammurabi</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Document A and corresponding questions. </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Participate in the class debrief.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4" name="Google Shape;104;p2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05" name="Google Shape;105;p2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11" name="Google Shape;111;p2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12" name="Google Shape;112;p2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279838" y="582125"/>
          <a:ext cx="3000000" cy="3000000"/>
        </p:xfrm>
        <a:graphic>
          <a:graphicData uri="http://schemas.openxmlformats.org/drawingml/2006/table">
            <a:tbl>
              <a:tblPr>
                <a:noFill/>
                <a:tableStyleId>{3DCAB140-9502-4809-B718-E35A35405133}</a:tableStyleId>
              </a:tblPr>
              <a:tblGrid>
                <a:gridCol w="1673200"/>
                <a:gridCol w="4057350"/>
                <a:gridCol w="3702950"/>
              </a:tblGrid>
              <a:tr h="1615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8: Law and Order in Early Mesopotamia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2700">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continue reading excerpts of Hammurabi’s Code, focusing on the economic and societal aspects to draw conclusions about Babylonia. Students will work with a partner to answer the questions for Documents B and C. Then, students will complete the Evaluating Evidence Graphic Organizer. However, in this version, students will need to choose which claim they agree with more and provide evidence that supports their choice. Then, poll the class for which claim was chosen and discuss how historians can come to different conclusions.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202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 partners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pages 2-4</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behavior and academic expectations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progress and track timing</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Use slide 7 to poll the class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Facilitate class debrief</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With partner, read documents and answer questions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Evaluating Evidence Graphic Organizer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Engage in class poll</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Participate in class debrief</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6575">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Then, students will further practice evaluating evidence </a:t>
                      </a:r>
                      <a:r>
                        <a:rPr lang="en" sz="1200">
                          <a:latin typeface="Inter"/>
                          <a:ea typeface="Inter"/>
                          <a:cs typeface="Inter"/>
                          <a:sym typeface="Inter"/>
                        </a:rPr>
                        <a:t>by </a:t>
                      </a:r>
                      <a:r>
                        <a:rPr lang="en" sz="1200">
                          <a:solidFill>
                            <a:srgbClr val="000000"/>
                          </a:solidFill>
                          <a:latin typeface="Inter"/>
                          <a:ea typeface="Inter"/>
                          <a:cs typeface="Inter"/>
                          <a:sym typeface="Inter"/>
                        </a:rPr>
                        <a:t>read</a:t>
                      </a:r>
                      <a:r>
                        <a:rPr lang="en" sz="1200">
                          <a:latin typeface="Inter"/>
                          <a:ea typeface="Inter"/>
                          <a:cs typeface="Inter"/>
                          <a:sym typeface="Inter"/>
                        </a:rPr>
                        <a:t>ing a secondary source excerpt on Hammurabi’s Code. </a:t>
                      </a:r>
                      <a:r>
                        <a:rPr lang="en" sz="1200">
                          <a:solidFill>
                            <a:srgbClr val="000000"/>
                          </a:solidFill>
                          <a:latin typeface="Inter"/>
                          <a:ea typeface="Inter"/>
                          <a:cs typeface="Inter"/>
                          <a:sym typeface="Inter"/>
                        </a:rPr>
                        <a:t>This will be completed with a formative assessment and can be found on pages </a:t>
                      </a:r>
                      <a:r>
                        <a:rPr lang="en" sz="1200">
                          <a:latin typeface="Inter"/>
                          <a:ea typeface="Inter"/>
                          <a:cs typeface="Inter"/>
                          <a:sym typeface="Inter"/>
                        </a:rPr>
                        <a:t>5-7</a:t>
                      </a:r>
                      <a:r>
                        <a:rPr lang="en" sz="1200">
                          <a:solidFill>
                            <a:srgbClr val="000000"/>
                          </a:solidFill>
                          <a:latin typeface="Inter"/>
                          <a:ea typeface="Inter"/>
                          <a:cs typeface="Inter"/>
                          <a:sym typeface="Inter"/>
                        </a:rPr>
                        <a:t>.</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000">
                          <a:solidFill>
                            <a:srgbClr val="000000"/>
                          </a:solidFill>
                          <a:latin typeface="Inter"/>
                          <a:ea typeface="Inter"/>
                          <a:cs typeface="Inter"/>
                          <a:sym typeface="Inter"/>
                        </a:rPr>
                        <a:t>†This can also be done on the Thinking Nation platform.</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6600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student worksheet</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pages 5-7 (or guide to Thinking Nation platform)</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Optional Extension: Ask students to provide their answers and justifications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Formative Assessment - </a:t>
                      </a:r>
                      <a:r>
                        <a:rPr lang="en" sz="1200">
                          <a:latin typeface="Inter"/>
                          <a:ea typeface="Inter"/>
                          <a:cs typeface="Inter"/>
                          <a:sym typeface="Inter"/>
                        </a:rPr>
                        <a:t>Hammurabi’s Code</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Optional Extension: Participate in class discussion regarding answer choices and justifications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5" name="Google Shape;115;p2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a:t>
            </a:r>
            <a:r>
              <a:rPr lang="en" sz="1800">
                <a:solidFill>
                  <a:schemeClr val="dk1"/>
                </a:solidFill>
                <a:latin typeface="Plus Jakarta Sans Medium"/>
                <a:ea typeface="Plus Jakarta Sans Medium"/>
                <a:cs typeface="Plus Jakarta Sans Medium"/>
                <a:sym typeface="Plus Jakarta Sans Medium"/>
              </a:rPr>
              <a:t>: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16" name="Google Shape;116;p2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0" name="Shape 120"/>
        <p:cNvGrpSpPr/>
        <p:nvPr/>
      </p:nvGrpSpPr>
      <p:grpSpPr>
        <a:xfrm>
          <a:off x="0" y="0"/>
          <a:ext cx="0" cy="0"/>
          <a:chOff x="0" y="0"/>
          <a:chExt cx="0" cy="0"/>
        </a:xfrm>
      </p:grpSpPr>
      <p:pic>
        <p:nvPicPr>
          <p:cNvPr id="121" name="Google Shape;121;p27"/>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22" name="Google Shape;122;p27"/>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23" name="Google Shape;123;p27"/>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5" name="Google Shape;125;p27"/>
          <p:cNvGraphicFramePr/>
          <p:nvPr/>
        </p:nvGraphicFramePr>
        <p:xfrm>
          <a:off x="279838" y="582125"/>
          <a:ext cx="3000000" cy="3000000"/>
        </p:xfrm>
        <a:graphic>
          <a:graphicData uri="http://schemas.openxmlformats.org/drawingml/2006/table">
            <a:tbl>
              <a:tblPr>
                <a:noFill/>
                <a:tableStyleId>{3DCAB140-9502-4809-B718-E35A35405133}</a:tableStyleId>
              </a:tblPr>
              <a:tblGrid>
                <a:gridCol w="1673200"/>
                <a:gridCol w="4057350"/>
                <a:gridCol w="3702950"/>
              </a:tblGrid>
              <a:tr h="1460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8: Law and Order in Early Mesopotamia</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2070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The lesson will end by having students engage in an </a:t>
                      </a:r>
                      <a:r>
                        <a:rPr lang="en" sz="1200" u="sng">
                          <a:solidFill>
                            <a:schemeClr val="hlink"/>
                          </a:solidFill>
                          <a:latin typeface="Inter"/>
                          <a:ea typeface="Inter"/>
                          <a:cs typeface="Inter"/>
                          <a:sym typeface="Inter"/>
                          <a:hlinkClick r:id="rId5"/>
                        </a:rPr>
                        <a:t>Exit Ticket</a:t>
                      </a:r>
                      <a:r>
                        <a:rPr lang="en" sz="1200">
                          <a:solidFill>
                            <a:srgbClr val="000000"/>
                          </a:solidFill>
                          <a:latin typeface="Inter"/>
                          <a:ea typeface="Inter"/>
                          <a:cs typeface="Inter"/>
                          <a:sym typeface="Inter"/>
                        </a:rPr>
                        <a:t> that focuses on creating a thesis statement based on the supporting question.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905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Distribute the Exit Ticket and provide student instructions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the exit ticket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11925">
                <a:tc>
                  <a:txBody>
                    <a:bodyPr/>
                    <a:lstStyle/>
                    <a:p>
                      <a:pPr indent="0" lvl="0" marL="0" rtl="0" algn="l">
                        <a:spcBef>
                          <a:spcPts val="0"/>
                        </a:spcBef>
                        <a:spcAft>
                          <a:spcPts val="0"/>
                        </a:spcAft>
                        <a:buClr>
                          <a:srgbClr val="000000"/>
                        </a:buClr>
                        <a:buSzPts val="1100"/>
                        <a:buFont typeface="Arial"/>
                        <a:buNone/>
                      </a:pPr>
                      <a:r>
                        <a:rPr b="1" lang="en" sz="1300">
                          <a:solidFill>
                            <a:srgbClr val="000000"/>
                          </a:solidFill>
                          <a:latin typeface="Inter"/>
                          <a:ea typeface="Inter"/>
                          <a:cs typeface="Inter"/>
                          <a:sym typeface="Inter"/>
                        </a:rPr>
                        <a:t>STANDARD(S)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1.16 Explain how the development of cities in Africa, Asia, and the Americas between 10,000 BCE and 500 BCE led to common characteristics of early complex societies including social hierarchies, governments and laws, specialization and writing.</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1.17 Analyze how early religions and belief systems shaped the political, legal, economic and social structure of states in Africa, Asia and the Americas between 10,000 BCE and 500 BCE.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bl>
          </a:graphicData>
        </a:graphic>
      </p:graphicFrame>
      <p:sp>
        <p:nvSpPr>
          <p:cNvPr id="126" name="Google Shape;126;p27"/>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a:t>
            </a:r>
            <a:r>
              <a:rPr lang="en" sz="1800">
                <a:solidFill>
                  <a:schemeClr val="dk1"/>
                </a:solidFill>
                <a:latin typeface="Plus Jakarta Sans Medium"/>
                <a:ea typeface="Plus Jakarta Sans Medium"/>
                <a:cs typeface="Plus Jakarta Sans Medium"/>
                <a:sym typeface="Plus Jakarta Sans Medium"/>
              </a:rPr>
              <a:t>: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27" name="Google Shape;127;p27"/>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